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71" r:id="rId2"/>
    <p:sldId id="272" r:id="rId3"/>
    <p:sldId id="285" r:id="rId4"/>
    <p:sldId id="273" r:id="rId5"/>
    <p:sldId id="282" r:id="rId6"/>
    <p:sldId id="274" r:id="rId7"/>
    <p:sldId id="275" r:id="rId8"/>
    <p:sldId id="276" r:id="rId9"/>
    <p:sldId id="283" r:id="rId10"/>
    <p:sldId id="277" r:id="rId11"/>
    <p:sldId id="284" r:id="rId12"/>
    <p:sldId id="279" r:id="rId13"/>
    <p:sldId id="280" r:id="rId14"/>
    <p:sldId id="281" r:id="rId15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61" autoAdjust="0"/>
    <p:restoredTop sz="81019"/>
  </p:normalViewPr>
  <p:slideViewPr>
    <p:cSldViewPr snapToGrid="0" snapToObjects="1">
      <p:cViewPr varScale="1">
        <p:scale>
          <a:sx n="119" d="100"/>
          <a:sy n="119" d="100"/>
        </p:scale>
        <p:origin x="1328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0141A-2AAA-4C7F-A1B1-14D5105CA8FD}" type="datetimeFigureOut">
              <a:rPr lang="es-ES" smtClean="0"/>
              <a:t>29/9/25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25A6ED-B0CD-4339-BE1B-88FD672726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1615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Esta diapositiva no</a:t>
            </a:r>
            <a:r>
              <a:rPr lang="es-ES" baseline="0" dirty="0"/>
              <a:t> se debe modificar, es la portada y debe permanecer igual para todas las presentaciones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09B62-7964-8A4C-9636-36CB120B29A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2098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ES" sz="2000" baseline="0" dirty="0"/>
              <a:t>Borre el texto que considere no es necesario para su presentación.</a:t>
            </a:r>
            <a:endParaRPr lang="es-ES" sz="20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09B62-7964-8A4C-9636-36CB120B29A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5297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Escoger los mas relevantes para su proyecto …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09B62-7964-8A4C-9636-36CB120B29A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0158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5A6ED-B0CD-4339-BE1B-88FD6727260A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7541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ES" dirty="0"/>
              <a:t>En</a:t>
            </a:r>
            <a:r>
              <a:rPr lang="es-ES" baseline="0" dirty="0"/>
              <a:t> esta diapositiva puede colocar contenidos y acompañarlos con una fotografía.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09B62-7964-8A4C-9636-36CB120B29AE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7990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ES" dirty="0"/>
              <a:t>En</a:t>
            </a:r>
            <a:r>
              <a:rPr lang="es-ES" baseline="0" dirty="0"/>
              <a:t> esta diapositiva puede colocar contenidos y acompañarlos con una fotografía.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09B62-7964-8A4C-9636-36CB120B29AE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3487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ES" dirty="0"/>
              <a:t>En</a:t>
            </a:r>
            <a:r>
              <a:rPr lang="es-ES" baseline="0" dirty="0"/>
              <a:t> esta diapositiva puede colocar contenidos y acompañarlos con una fotografía.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09B62-7964-8A4C-9636-36CB120B29AE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764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ES" dirty="0"/>
              <a:t>Utilice</a:t>
            </a:r>
            <a:r>
              <a:rPr lang="es-ES" baseline="0" dirty="0"/>
              <a:t> esta diapositiva si</a:t>
            </a:r>
            <a:r>
              <a:rPr lang="es-ES" dirty="0"/>
              <a:t> necesita</a:t>
            </a:r>
            <a:r>
              <a:rPr lang="es-ES" baseline="0" dirty="0"/>
              <a:t> incluir textos más extensos.</a:t>
            </a:r>
          </a:p>
          <a:p>
            <a:pPr marL="171450" indent="-171450">
              <a:buFontTx/>
              <a:buChar char="-"/>
            </a:pPr>
            <a:r>
              <a:rPr lang="es-ES" baseline="0" dirty="0"/>
              <a:t>Incluya dependiendo del apoyo de la línea que escoja las especificaciones que solicita apoyo con el nodo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09B62-7964-8A4C-9636-36CB120B29AE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3157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ES" dirty="0"/>
              <a:t>Utilice</a:t>
            </a:r>
            <a:r>
              <a:rPr lang="es-ES" baseline="0" dirty="0"/>
              <a:t> esta diapositiva como introducción de una nueva sección de la presentación o para destacar una frase clave.</a:t>
            </a:r>
          </a:p>
          <a:p>
            <a:pPr marL="171450" indent="-171450">
              <a:buFontTx/>
              <a:buChar char="-"/>
            </a:pPr>
            <a:r>
              <a:rPr lang="es-ES" baseline="0" dirty="0"/>
              <a:t>Al tener una foto de fondo los textos deben ser concisos.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09B62-7964-8A4C-9636-36CB120B29AE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6223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ortada-gobiern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8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ortad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279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ntern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857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nterna+textur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681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nterna-con-franj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50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nterna-naranj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619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ierr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17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0C24-9424-B24A-8613-79990C3AA492}" type="datetimeFigureOut">
              <a:rPr lang="es-ES" smtClean="0"/>
              <a:t>29/9/25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248DC-D261-1A47-8987-CC426E9381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4780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0C24-9424-B24A-8613-79990C3AA492}" type="datetimeFigureOut">
              <a:rPr lang="es-ES" smtClean="0"/>
              <a:t>29/9/25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248DC-D261-1A47-8987-CC426E9381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782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0C24-9424-B24A-8613-79990C3AA492}" type="datetimeFigureOut">
              <a:rPr lang="es-ES" smtClean="0"/>
              <a:t>29/9/25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248DC-D261-1A47-8987-CC426E9381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7577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0C24-9424-B24A-8613-79990C3AA492}" type="datetimeFigureOut">
              <a:rPr lang="es-ES" smtClean="0"/>
              <a:t>29/9/25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248DC-D261-1A47-8987-CC426E9381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0572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lantillappt_0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86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173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30C24-9424-B24A-8613-79990C3AA492}" type="datetimeFigureOut">
              <a:rPr lang="es-ES" smtClean="0"/>
              <a:t>29/9/25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248DC-D261-1A47-8987-CC426E93817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5850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0.png"/><Relationship Id="rId4" Type="http://schemas.openxmlformats.org/officeDocument/2006/relationships/image" Target="../media/image39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CuadroTexto"/>
          <p:cNvSpPr txBox="1"/>
          <p:nvPr/>
        </p:nvSpPr>
        <p:spPr>
          <a:xfrm>
            <a:off x="2233859" y="925375"/>
            <a:ext cx="63630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2800" b="1" dirty="0">
                <a:ln w="0"/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itchFamily="34" charset="0"/>
              </a:rPr>
              <a:t>Idea:  </a:t>
            </a:r>
            <a:r>
              <a:rPr lang="es-CO" sz="2800" dirty="0">
                <a:solidFill>
                  <a:schemeClr val="tx2"/>
                </a:solidFill>
              </a:rPr>
              <a:t>Ruta Cafés Especiales AMUCET</a:t>
            </a:r>
          </a:p>
          <a:p>
            <a:pPr algn="ctr">
              <a:defRPr/>
            </a:pPr>
            <a:endParaRPr lang="es-ES_tradnl" sz="2800" b="1" dirty="0">
              <a:ln w="0"/>
              <a:solidFill>
                <a:schemeClr val="accent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964592" y="1323163"/>
            <a:ext cx="5832023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Territorios Rurales Cafeteros Ibagué</a:t>
            </a:r>
            <a:endParaRPr lang="es-ES_tradnl" sz="240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805771" y="3947990"/>
            <a:ext cx="40748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4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www.tecnoparque.sena.edu.co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AE7F517-8F69-9448-8A38-4DDD6E02C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919" y="2942897"/>
            <a:ext cx="1683590" cy="108134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D546D4D-5789-BBF9-838D-FBBAE0EAA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3988" y="1860939"/>
            <a:ext cx="3820397" cy="21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506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 txBox="1">
            <a:spLocks/>
          </p:cNvSpPr>
          <p:nvPr/>
        </p:nvSpPr>
        <p:spPr>
          <a:xfrm>
            <a:off x="903844" y="529749"/>
            <a:ext cx="7469314" cy="468734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s-ES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EQUIPO DE MUJERES</a:t>
            </a:r>
            <a:endParaRPr lang="es-ES" sz="28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aphicFrame>
        <p:nvGraphicFramePr>
          <p:cNvPr id="11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605547"/>
              </p:ext>
            </p:extLst>
          </p:nvPr>
        </p:nvGraphicFramePr>
        <p:xfrm>
          <a:off x="1219200" y="1424940"/>
          <a:ext cx="7336219" cy="32004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670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932">
                  <a:extLst>
                    <a:ext uri="{9D8B030D-6E8A-4147-A177-3AD203B41FA5}">
                      <a16:colId xmlns:a16="http://schemas.microsoft.com/office/drawing/2014/main" val="2288735701"/>
                    </a:ext>
                  </a:extLst>
                </a:gridCol>
                <a:gridCol w="2288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2770">
                <a:tc>
                  <a:txBody>
                    <a:bodyPr/>
                    <a:lstStyle/>
                    <a:p>
                      <a:pPr algn="just"/>
                      <a:r>
                        <a:rPr lang="es-ES" sz="1200" b="0" dirty="0"/>
                        <a:t>NOMBRE</a:t>
                      </a:r>
                      <a:r>
                        <a:rPr lang="es-ES" sz="1200" b="1" dirty="0"/>
                        <a:t>: Luz Victoria Ortiz Martínez  </a:t>
                      </a:r>
                    </a:p>
                    <a:p>
                      <a:pPr algn="just"/>
                      <a:r>
                        <a:rPr lang="es-ES" sz="1200" b="0" dirty="0"/>
                        <a:t>Ocupación: Docente y Caficultora </a:t>
                      </a:r>
                    </a:p>
                    <a:p>
                      <a:pPr algn="just"/>
                      <a:r>
                        <a:rPr lang="es-ES" sz="1200" b="0" dirty="0"/>
                        <a:t>Estudios: </a:t>
                      </a:r>
                      <a:r>
                        <a:rPr lang="es-ES" sz="1200" b="0" dirty="0" err="1"/>
                        <a:t>Biológa</a:t>
                      </a:r>
                      <a:r>
                        <a:rPr lang="es-ES" sz="1200" b="0" dirty="0"/>
                        <a:t> y </a:t>
                      </a:r>
                      <a:r>
                        <a:rPr lang="es-ES" sz="1200" b="0" dirty="0" err="1"/>
                        <a:t>Microbiologa</a:t>
                      </a:r>
                      <a:endParaRPr lang="es-ES" sz="1200" b="0" dirty="0"/>
                    </a:p>
                    <a:p>
                      <a:pPr algn="just"/>
                      <a:r>
                        <a:rPr lang="es-ES" sz="1200" b="0" dirty="0"/>
                        <a:t>Tipo de población: Mujer Rural</a:t>
                      </a:r>
                    </a:p>
                    <a:p>
                      <a:pPr algn="just"/>
                      <a:r>
                        <a:rPr lang="es-ES" sz="1200" b="0" dirty="0"/>
                        <a:t>Correo Electrónico: </a:t>
                      </a:r>
                      <a:r>
                        <a:rPr lang="es-ES" sz="1200" b="0" dirty="0" err="1"/>
                        <a:t>luzviortizmartinez@gmail.com</a:t>
                      </a:r>
                      <a:endParaRPr lang="es-ES" sz="1200" b="0" dirty="0"/>
                    </a:p>
                    <a:p>
                      <a:pPr algn="just"/>
                      <a:r>
                        <a:rPr lang="es-ES" sz="1200" b="0" dirty="0"/>
                        <a:t>Numero de Teléfono Celular: 3163476052</a:t>
                      </a:r>
                    </a:p>
                    <a:p>
                      <a:pPr algn="just"/>
                      <a:r>
                        <a:rPr lang="es-ES" sz="1200" b="0" dirty="0"/>
                        <a:t>Habilidades: Trabajo en Equipo, Producción Oral y Escrita  y manejo de idiomas</a:t>
                      </a:r>
                    </a:p>
                    <a:p>
                      <a:pPr algn="just"/>
                      <a:r>
                        <a:rPr lang="es-ES" sz="1200" b="0" dirty="0"/>
                        <a:t>Experiencia: 35 años de Docencia en Biología, microbiología e Inglés, productora de café especial y gestora de turismo rural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0" dirty="0"/>
                        <a:t>NOMBRE: </a:t>
                      </a:r>
                      <a:r>
                        <a:rPr lang="es-ES" sz="1200" b="1" dirty="0"/>
                        <a:t>Claudia Patricia Ruiz Castiblanco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Ocupación: Caficultora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/>
                        <a:t>Estudios: </a:t>
                      </a:r>
                      <a:r>
                        <a:rPr lang="es-ES" sz="1200" b="0" dirty="0" err="1"/>
                        <a:t>Sociologa</a:t>
                      </a:r>
                      <a:r>
                        <a:rPr lang="es-ES" sz="1200" b="0" dirty="0"/>
                        <a:t> Maestría en Desarrollo rural</a:t>
                      </a:r>
                    </a:p>
                    <a:p>
                      <a:pPr algn="just"/>
                      <a:r>
                        <a:rPr lang="es-ES" sz="1200" b="0" dirty="0"/>
                        <a:t>Tipo de población: Mujer Rural</a:t>
                      </a:r>
                    </a:p>
                    <a:p>
                      <a:pPr algn="just"/>
                      <a:r>
                        <a:rPr lang="es-ES" sz="1200" b="0" dirty="0"/>
                        <a:t>Correo Electrónico: guabina8@Hotmail.com</a:t>
                      </a:r>
                    </a:p>
                    <a:p>
                      <a:pPr algn="just"/>
                      <a:r>
                        <a:rPr lang="es-ES" sz="1200" b="0" dirty="0"/>
                        <a:t>Numero de Teléfono: Celular: 3213962211</a:t>
                      </a:r>
                    </a:p>
                    <a:p>
                      <a:pPr algn="just"/>
                      <a:r>
                        <a:rPr lang="es-ES" sz="1200" b="0" dirty="0"/>
                        <a:t>Habilidades: Planificación rural, Liderazgo, </a:t>
                      </a:r>
                    </a:p>
                    <a:p>
                      <a:pPr algn="just"/>
                      <a:r>
                        <a:rPr lang="es-ES" sz="1200" b="0" dirty="0"/>
                        <a:t>Experiencia: 12 años planificando proyectos relacionados con el campo y productora de café especial</a:t>
                      </a:r>
                    </a:p>
                    <a:p>
                      <a:endParaRPr lang="es-E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b="0" dirty="0"/>
                        <a:t>NOMBRE: </a:t>
                      </a:r>
                      <a:r>
                        <a:rPr lang="es-ES" sz="1200" b="1" dirty="0"/>
                        <a:t>Edna Fathelly Ortiz Saavedra</a:t>
                      </a:r>
                    </a:p>
                    <a:p>
                      <a:pPr algn="just"/>
                      <a:r>
                        <a:rPr lang="es-ES" sz="1200" b="0" dirty="0"/>
                        <a:t>Ocupación: Abogada y Gestora de Turismo Rural Sostenible</a:t>
                      </a:r>
                    </a:p>
                    <a:p>
                      <a:pPr algn="just"/>
                      <a:r>
                        <a:rPr lang="es-ES" sz="1200" b="0" dirty="0"/>
                        <a:t>Estudios: Abogada con Maestría en PRL</a:t>
                      </a:r>
                    </a:p>
                    <a:p>
                      <a:pPr algn="just"/>
                      <a:r>
                        <a:rPr lang="es-ES" sz="1200" b="0" dirty="0"/>
                        <a:t>Tipo de población: Mujer Rural</a:t>
                      </a:r>
                    </a:p>
                    <a:p>
                      <a:pPr algn="just"/>
                      <a:r>
                        <a:rPr lang="es-ES" sz="1200" b="0" dirty="0"/>
                        <a:t>Correo Electrónico: fathellyortiz79@gmail.com</a:t>
                      </a:r>
                    </a:p>
                    <a:p>
                      <a:pPr algn="just"/>
                      <a:r>
                        <a:rPr lang="es-ES" sz="1200" b="0" dirty="0"/>
                        <a:t>Numero de Teléfono Celular: 3183851919</a:t>
                      </a:r>
                    </a:p>
                    <a:p>
                      <a:pPr algn="just"/>
                      <a:r>
                        <a:rPr lang="es-ES" sz="1200" b="0" dirty="0"/>
                        <a:t>Habilidades: Trabajo Equipo, formulación de proyectos</a:t>
                      </a:r>
                    </a:p>
                    <a:p>
                      <a:pPr algn="just"/>
                      <a:r>
                        <a:rPr lang="es-ES" sz="1200" b="0" dirty="0"/>
                        <a:t>Experiencia: 22 años en gestiones jurídicas y 5 años con turismo rural sostenible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858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Rectángulo">
            <a:extLst>
              <a:ext uri="{FF2B5EF4-FFF2-40B4-BE49-F238E27FC236}">
                <a16:creationId xmlns:a16="http://schemas.microsoft.com/office/drawing/2014/main" id="{46353402-ACC9-BAE6-3488-F46F3805A9DC}"/>
              </a:ext>
            </a:extLst>
          </p:cNvPr>
          <p:cNvSpPr/>
          <p:nvPr/>
        </p:nvSpPr>
        <p:spPr>
          <a:xfrm>
            <a:off x="4887310" y="925145"/>
            <a:ext cx="3468414" cy="329320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1600" b="1" dirty="0">
                <a:solidFill>
                  <a:schemeClr val="accent6"/>
                </a:solidFill>
              </a:rPr>
              <a:t>SOMOS UN EQUIPO DE MUJERES RURALES</a:t>
            </a:r>
          </a:p>
          <a:p>
            <a:pPr algn="ctr"/>
            <a:endParaRPr lang="es-CO" sz="1600" dirty="0">
              <a:solidFill>
                <a:schemeClr val="tx1"/>
              </a:solidFill>
            </a:endParaRPr>
          </a:p>
          <a:p>
            <a:pPr algn="just"/>
            <a:r>
              <a:rPr lang="es-CO" sz="1600" dirty="0">
                <a:solidFill>
                  <a:schemeClr val="tx1"/>
                </a:solidFill>
              </a:rPr>
              <a:t>• Productoras de cafés especiales que realizan buenas prácticas agrícolas y ambientales.</a:t>
            </a:r>
          </a:p>
          <a:p>
            <a:pPr algn="just"/>
            <a:endParaRPr lang="es-CO" sz="1600" dirty="0">
              <a:solidFill>
                <a:schemeClr val="tx1"/>
              </a:solidFill>
            </a:endParaRPr>
          </a:p>
          <a:p>
            <a:pPr algn="just"/>
            <a:r>
              <a:rPr lang="es-CO" sz="1600" dirty="0">
                <a:solidFill>
                  <a:schemeClr val="tx1"/>
                </a:solidFill>
              </a:rPr>
              <a:t>• Convencidas que la Nueva  Ruralidad contribuye al desarrollo local, regional y nacional .</a:t>
            </a:r>
          </a:p>
          <a:p>
            <a:pPr algn="just"/>
            <a:endParaRPr lang="es-CO" sz="1600" dirty="0">
              <a:solidFill>
                <a:schemeClr val="tx1"/>
              </a:solidFill>
            </a:endParaRPr>
          </a:p>
          <a:p>
            <a:pPr algn="just"/>
            <a:r>
              <a:rPr lang="es-CO" sz="1600" dirty="0">
                <a:solidFill>
                  <a:schemeClr val="tx1"/>
                </a:solidFill>
              </a:rPr>
              <a:t>• El equipo necesita fortalecerse con un asesor de sistemas.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522D60E-F5BA-274A-16F4-0C82917B9E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30" y="1606131"/>
            <a:ext cx="1852273" cy="246969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34982B2-8577-A883-9D81-B11E429594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703" y="1606131"/>
            <a:ext cx="1992323" cy="246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07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691534" y="9835"/>
            <a:ext cx="8370277" cy="795963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s-ES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JUSTIFICACIÓN DE LA IDEA  DE BASE INNOVADORA</a:t>
            </a:r>
            <a:endParaRPr lang="es-ES" sz="28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3" name="4 Marcador de contenido"/>
          <p:cNvSpPr txBox="1">
            <a:spLocks/>
          </p:cNvSpPr>
          <p:nvPr/>
        </p:nvSpPr>
        <p:spPr>
          <a:xfrm>
            <a:off x="147145" y="998483"/>
            <a:ext cx="4810917" cy="2984937"/>
          </a:xfrm>
          <a:prstGeom prst="rect">
            <a:avLst/>
          </a:prstGeom>
        </p:spPr>
        <p:txBody>
          <a:bodyPr/>
          <a:lstStyle/>
          <a:p>
            <a:pPr marL="800100" lvl="1" indent="-342900" algn="ctr">
              <a:spcBef>
                <a:spcPct val="20000"/>
              </a:spcBef>
              <a:defRPr/>
            </a:pPr>
            <a:endParaRPr lang="es-CO" sz="14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Calibri" panose="020F0502020204030204" pitchFamily="34" charset="0"/>
            </a:endParaRPr>
          </a:p>
          <a:p>
            <a:pPr lvl="1" algn="ctr">
              <a:spcBef>
                <a:spcPct val="20000"/>
              </a:spcBef>
              <a:defRPr/>
            </a:pPr>
            <a:endParaRPr lang="es-CO" sz="1400" dirty="0"/>
          </a:p>
          <a:p>
            <a:pPr lvl="1" algn="ctr">
              <a:spcBef>
                <a:spcPct val="20000"/>
              </a:spcBef>
              <a:defRPr/>
            </a:pPr>
            <a:endParaRPr lang="es-CO" sz="1400" dirty="0"/>
          </a:p>
          <a:p>
            <a:pPr lvl="1" algn="just">
              <a:spcBef>
                <a:spcPct val="20000"/>
              </a:spcBef>
              <a:defRPr/>
            </a:pPr>
            <a:r>
              <a:rPr lang="es-CO" sz="1400" dirty="0"/>
              <a:t>En la zona rural de Ibagué, por iniciativa propia se crean asociaciones como </a:t>
            </a:r>
            <a:r>
              <a:rPr lang="es-CO" sz="1400" b="1" dirty="0"/>
              <a:t>AMUCET</a:t>
            </a:r>
            <a:r>
              <a:rPr lang="es-CO" sz="1400" dirty="0"/>
              <a:t> (Asociación de las Mujeres de Cafés Especiales del Departamento del Tolima), que promueven cafés especiales, de mejor calidad, con procesos enfocados en la </a:t>
            </a:r>
            <a:r>
              <a:rPr lang="es-CO" sz="1400" b="1" dirty="0"/>
              <a:t>conservación</a:t>
            </a:r>
            <a:r>
              <a:rPr lang="es-CO" sz="1400" dirty="0"/>
              <a:t> y </a:t>
            </a:r>
            <a:r>
              <a:rPr lang="es-CO" sz="1400" b="1" dirty="0"/>
              <a:t>soberanía alimentaria </a:t>
            </a:r>
            <a:r>
              <a:rPr lang="es-CO" sz="1400" dirty="0"/>
              <a:t>que busca favorecer el desarrollo territorial e incentiva a la población a habitarlas mediante procesos de </a:t>
            </a:r>
            <a:r>
              <a:rPr lang="es-CO" sz="1400" b="1" dirty="0"/>
              <a:t>innovación rural</a:t>
            </a:r>
            <a:r>
              <a:rPr lang="es-CO" sz="1400" dirty="0"/>
              <a:t>.</a:t>
            </a:r>
            <a:endParaRPr lang="es-ES" sz="1400" i="1" dirty="0">
              <a:effectLst>
                <a:outerShdw blurRad="38100" dist="38100" dir="2700000" algn="tl">
                  <a:srgbClr val="C0C0C0"/>
                </a:outerShdw>
              </a:effectLst>
              <a:ea typeface="+mj-ea"/>
              <a:cs typeface="Calibri" panose="020F050202020403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57BEA4E-31C7-DD62-45F8-C85F1ACF5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0579" y="585128"/>
            <a:ext cx="3405304" cy="392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366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532362" y="598415"/>
            <a:ext cx="8370277" cy="795963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s-ES" sz="2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JUSTIFICACIÓN DE LA IDEA  DE BASE INNOVADORA</a:t>
            </a:r>
            <a:endParaRPr lang="es-ES" sz="2600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3" name="4 Marcador de contenido"/>
          <p:cNvSpPr txBox="1">
            <a:spLocks/>
          </p:cNvSpPr>
          <p:nvPr/>
        </p:nvSpPr>
        <p:spPr>
          <a:xfrm>
            <a:off x="4456386" y="1566041"/>
            <a:ext cx="4199657" cy="2801772"/>
          </a:xfrm>
          <a:prstGeom prst="rect">
            <a:avLst/>
          </a:prstGeom>
        </p:spPr>
        <p:txBody>
          <a:bodyPr/>
          <a:lstStyle/>
          <a:p>
            <a:pPr lvl="1" algn="just">
              <a:spcBef>
                <a:spcPct val="20000"/>
              </a:spcBef>
              <a:defRPr/>
            </a:pPr>
            <a:r>
              <a:rPr lang="es-CO" sz="1600" dirty="0"/>
              <a:t>La construcción de la Ruta de Cafés Especiales AMUCET expresar las experiencias de las mujeres rurales cafeteras que están en la tarea permanente de conservar los recursos naturales como: el agua, los suelos, los bosques y promover el empoderamiento y la dignificación de las mujeres en los diversos escenarios de la cadena de valor para contribuir al desarrollo local, regional y nacional en el que se valore un café especial y diferenciado.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7137B7-F85A-A165-DC41-1549BBE98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068" y="1713186"/>
            <a:ext cx="2087661" cy="265462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3C38D09-D6C2-089E-A928-B5BE38B3B5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729" y="1708355"/>
            <a:ext cx="2087661" cy="265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88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904271" y="269576"/>
            <a:ext cx="2874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Helvetica"/>
              </a:rPr>
              <a:t>IMPACTO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330952" y="1256107"/>
            <a:ext cx="6299394" cy="3490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Introduce Producto (Ruta de Cafés Especiales AMUCET) Territorios Rurales Cafeteros Ibagué con procesos de conservación, buenas prácticas agrícolas y ambientalmente sostenibles.</a:t>
            </a:r>
          </a:p>
          <a:p>
            <a:pPr marL="342900" lvl="0" indent="-342900" algn="just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Genera Investigación Tecnológica Aplicada al potenciar las unidades productivas como laboratorios de conocimiento y articulación con aliados estratégicos de formación.</a:t>
            </a:r>
          </a:p>
          <a:p>
            <a:pPr marL="342900" lvl="0" indent="-342900" algn="just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Existe demanda actual del servicio ofrece un espacios de conexión con la naturaleza en algunas unidades productivas de los asociados a AMUCET.</a:t>
            </a:r>
          </a:p>
          <a:p>
            <a:pPr marL="342900" lvl="0" indent="-342900" algn="just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Ampliación  del mercado actual para fortalecer el turismo rural con experiencias de cafés especiales con procesos de conservación.</a:t>
            </a:r>
          </a:p>
          <a:p>
            <a:pPr marL="342900" lvl="0" indent="-342900" algn="just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El proyecto cumple con la normatividad vigente en materia de producción de cafés especiales y turismo rural sostenible.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351" y="1568232"/>
            <a:ext cx="990600" cy="50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A9FE64F-E2D2-7C83-53DA-9462732A3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2238703" cy="195492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79D93E7-8CE5-58C1-A07C-1BE197B880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954924"/>
            <a:ext cx="2238703" cy="136809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1A6B557-0152-D8F2-E2D3-6FAFAC7E88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7887"/>
            <a:ext cx="2238702" cy="182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268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454618" y="1106614"/>
            <a:ext cx="8479051" cy="554763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s-E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OBJETIVO GENERAL     OBJETIVOS ESPECIFICOS</a:t>
            </a:r>
            <a:endParaRPr lang="es-ES" sz="2800" b="1" i="1" dirty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4" name="4 Marcador de contenido"/>
          <p:cNvSpPr txBox="1">
            <a:spLocks/>
          </p:cNvSpPr>
          <p:nvPr/>
        </p:nvSpPr>
        <p:spPr>
          <a:xfrm>
            <a:off x="1606924" y="728601"/>
            <a:ext cx="6780542" cy="1310791"/>
          </a:xfrm>
          <a:prstGeom prst="rect">
            <a:avLst/>
          </a:prstGeom>
        </p:spPr>
        <p:txBody>
          <a:bodyPr/>
          <a:lstStyle/>
          <a:p>
            <a:pPr marR="0" lvl="0" indent="-342900" algn="just" eaLnBrk="0" fontAlgn="auto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s-ES" sz="2400" i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23F6D69-E7EF-45A4-BF58-2B0194838713}"/>
              </a:ext>
            </a:extLst>
          </p:cNvPr>
          <p:cNvSpPr/>
          <p:nvPr/>
        </p:nvSpPr>
        <p:spPr>
          <a:xfrm>
            <a:off x="454618" y="1797269"/>
            <a:ext cx="3481584" cy="24300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/>
            </a:pPr>
            <a:endParaRPr lang="es-CO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5B8891F-D26F-4F66-867A-7E4813F40C72}"/>
              </a:ext>
            </a:extLst>
          </p:cNvPr>
          <p:cNvSpPr/>
          <p:nvPr/>
        </p:nvSpPr>
        <p:spPr>
          <a:xfrm>
            <a:off x="4400864" y="1651609"/>
            <a:ext cx="4063144" cy="28623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329D42F-3A0B-4CD5-8256-6F790820B7AB}"/>
              </a:ext>
            </a:extLst>
          </p:cNvPr>
          <p:cNvSpPr txBox="1"/>
          <p:nvPr/>
        </p:nvSpPr>
        <p:spPr>
          <a:xfrm>
            <a:off x="4572000" y="2039390"/>
            <a:ext cx="39685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1. Reconocer al Municipio Ibagué como  cafetero.</a:t>
            </a:r>
          </a:p>
          <a:p>
            <a:pPr algn="just"/>
            <a:r>
              <a:rPr lang="es-CO" dirty="0"/>
              <a:t>2. Construir una Ruta que permita conocer las unidades productivas. </a:t>
            </a:r>
          </a:p>
          <a:p>
            <a:pPr algn="just"/>
            <a:r>
              <a:rPr lang="es-CO" dirty="0"/>
              <a:t>3. Promover estrategias de aplicación de turismo rural a las unidades productivas.</a:t>
            </a:r>
          </a:p>
          <a:p>
            <a:pPr algn="just"/>
            <a:r>
              <a:rPr lang="es-CO" dirty="0"/>
              <a:t>4. Promocionar la Ruta de Cafés Especiales de AMUCET a través de las TICS. </a:t>
            </a:r>
          </a:p>
          <a:p>
            <a:pPr algn="just"/>
            <a:r>
              <a:rPr lang="es-CO" dirty="0"/>
              <a:t>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8192ADC-E35D-44DB-88E4-37BDD7653095}"/>
              </a:ext>
            </a:extLst>
          </p:cNvPr>
          <p:cNvSpPr txBox="1"/>
          <p:nvPr/>
        </p:nvSpPr>
        <p:spPr>
          <a:xfrm>
            <a:off x="756534" y="2039391"/>
            <a:ext cx="31151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Diseñar e Implementar la Ruta de Cafés Especiales de AMUCET Territorios Rurales Cafeteros Ibagué.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69368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675000" y="51014"/>
            <a:ext cx="8058693" cy="554763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s-E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DESCRIPCIÓN DE LA IDEA /PROYECTO </a:t>
            </a:r>
            <a:r>
              <a:rPr lang="es-ES" sz="28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(LA SOLUCIÓN)</a:t>
            </a:r>
            <a:endParaRPr lang="es-ES" sz="2800" i="1" dirty="0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4" name="4 Marcador de contenido"/>
          <p:cNvSpPr txBox="1">
            <a:spLocks/>
          </p:cNvSpPr>
          <p:nvPr/>
        </p:nvSpPr>
        <p:spPr>
          <a:xfrm>
            <a:off x="805305" y="1028700"/>
            <a:ext cx="7798085" cy="1924708"/>
          </a:xfrm>
          <a:prstGeom prst="rect">
            <a:avLst/>
          </a:prstGeom>
        </p:spPr>
        <p:txBody>
          <a:bodyPr/>
          <a:lstStyle/>
          <a:p>
            <a:pPr marR="0" lvl="0" indent="-342900" algn="just" eaLnBrk="0" fontAlgn="auto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s-ES" sz="2000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R="0" lvl="0" indent="-342900" algn="just" eaLnBrk="0" fontAlgn="auto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s-CO" dirty="0"/>
              <a:t>Facilitar la ubicación mediante una herramienta de recorridos 3D de alojamientos rurales y unidades productivas, para vivir las experiencias memorables de cafés especiales cultivados por mujeres, que lo llevarán a conocer la Ruta Cafés Especiales AMUCET- Circuito Cañón del Combeima, aprendiendo el proceso de producción de la cadena de valor del café y conociendo a la Ibagué Cafetera. </a:t>
            </a:r>
            <a:endParaRPr lang="es-ES" sz="2000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R="0" lvl="0" indent="-342900" algn="just" eaLnBrk="0" fontAlgn="auto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s-ES" sz="2000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297B8C5-D697-D98A-FFE3-007D8CFE5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10" y="2785242"/>
            <a:ext cx="1543945" cy="158706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885DB13-DAA9-8279-D142-9D87A3CEE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555" y="2785243"/>
            <a:ext cx="1279249" cy="15870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86BD061-0041-ED1B-A503-562E3D323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1283" y="2785240"/>
            <a:ext cx="1682152" cy="158706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F2C0BE7-D92A-6374-9CD7-181E9C1D1D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3435" y="2785235"/>
            <a:ext cx="2046010" cy="157426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0AE9A38-19DD-0769-82CE-F6C0D7D30C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1501" y="2785235"/>
            <a:ext cx="1551889" cy="157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01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311085" y="302753"/>
            <a:ext cx="8299219" cy="487183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s-E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elvetica"/>
                <a:ea typeface="+mj-ea"/>
                <a:cs typeface="Helvetica"/>
              </a:rPr>
              <a:t>ANTECEDENTES</a:t>
            </a:r>
            <a:endParaRPr lang="es-ES" sz="2400" dirty="0">
              <a:effectLst>
                <a:outerShdw blurRad="38100" dist="38100" dir="2700000" algn="tl">
                  <a:srgbClr val="C0C0C0"/>
                </a:outerShdw>
              </a:effectLst>
              <a:latin typeface="Helvetica"/>
              <a:ea typeface="+mj-ea"/>
              <a:cs typeface="Helvetica"/>
            </a:endParaRPr>
          </a:p>
        </p:txBody>
      </p:sp>
      <p:sp>
        <p:nvSpPr>
          <p:cNvPr id="7" name="4 Marcador de contenido">
            <a:extLst>
              <a:ext uri="{FF2B5EF4-FFF2-40B4-BE49-F238E27FC236}">
                <a16:creationId xmlns:a16="http://schemas.microsoft.com/office/drawing/2014/main" id="{E8A85269-82CD-41A3-6420-52250243F172}"/>
              </a:ext>
            </a:extLst>
          </p:cNvPr>
          <p:cNvSpPr txBox="1">
            <a:spLocks/>
          </p:cNvSpPr>
          <p:nvPr/>
        </p:nvSpPr>
        <p:spPr>
          <a:xfrm>
            <a:off x="5507420" y="2644085"/>
            <a:ext cx="2994678" cy="2196662"/>
          </a:xfrm>
          <a:prstGeom prst="rect">
            <a:avLst/>
          </a:prstGeom>
        </p:spPr>
        <p:txBody>
          <a:bodyPr/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s-ES" sz="2400" dirty="0">
              <a:ea typeface="+mj-ea"/>
              <a:cs typeface="Calibri" panose="020F0502020204030204" pitchFamily="34" charset="0"/>
            </a:endParaRPr>
          </a:p>
        </p:txBody>
      </p:sp>
      <p:sp>
        <p:nvSpPr>
          <p:cNvPr id="8" name="4 Marcador de contenido">
            <a:extLst>
              <a:ext uri="{FF2B5EF4-FFF2-40B4-BE49-F238E27FC236}">
                <a16:creationId xmlns:a16="http://schemas.microsoft.com/office/drawing/2014/main" id="{61125B4F-22C8-86BB-E677-8FD9217E724E}"/>
              </a:ext>
            </a:extLst>
          </p:cNvPr>
          <p:cNvSpPr txBox="1">
            <a:spLocks/>
          </p:cNvSpPr>
          <p:nvPr/>
        </p:nvSpPr>
        <p:spPr>
          <a:xfrm>
            <a:off x="4729223" y="1438551"/>
            <a:ext cx="3616048" cy="3171392"/>
          </a:xfrm>
          <a:prstGeom prst="rect">
            <a:avLst/>
          </a:prstGeom>
        </p:spPr>
        <p:txBody>
          <a:bodyPr/>
          <a:lstStyle/>
          <a:p>
            <a:pPr lvl="0" algn="just" defTabSz="914400">
              <a:spcBef>
                <a:spcPct val="20000"/>
              </a:spcBef>
              <a:defRPr/>
            </a:pPr>
            <a:r>
              <a:rPr lang="es-CO" dirty="0"/>
              <a:t>Hospedaje Rural </a:t>
            </a:r>
            <a:r>
              <a:rPr lang="es-CO" dirty="0" err="1"/>
              <a:t>Tupinamba</a:t>
            </a:r>
            <a:r>
              <a:rPr lang="es-CO" dirty="0"/>
              <a:t>, Hotel </a:t>
            </a:r>
            <a:r>
              <a:rPr lang="es-CO" dirty="0" err="1"/>
              <a:t>Iguaima</a:t>
            </a:r>
            <a:r>
              <a:rPr lang="es-CO" dirty="0"/>
              <a:t>, Villa de Barba Blanca, Finca La Riviera, </a:t>
            </a:r>
            <a:r>
              <a:rPr lang="es-CO" dirty="0" err="1"/>
              <a:t>Ecolodge</a:t>
            </a:r>
            <a:r>
              <a:rPr lang="es-CO" dirty="0"/>
              <a:t> </a:t>
            </a:r>
            <a:r>
              <a:rPr lang="es-CO" dirty="0" err="1"/>
              <a:t>Ukuku</a:t>
            </a:r>
            <a:r>
              <a:rPr lang="es-CO" dirty="0"/>
              <a:t> Rural, Villa Mary, Finca </a:t>
            </a:r>
            <a:r>
              <a:rPr lang="es-CO" dirty="0" err="1"/>
              <a:t>Ecoturistica</a:t>
            </a:r>
            <a:r>
              <a:rPr lang="es-CO" dirty="0"/>
              <a:t> la </a:t>
            </a:r>
            <a:r>
              <a:rPr lang="es-CO" dirty="0" err="1"/>
              <a:t>Fania</a:t>
            </a:r>
            <a:r>
              <a:rPr lang="es-CO" dirty="0"/>
              <a:t>, Cabañas Mi Pedacito de Cielo, Hotel Boutique Spa Los Pinos, Finca </a:t>
            </a:r>
            <a:r>
              <a:rPr lang="es-CO" dirty="0" err="1"/>
              <a:t>Agroturistica</a:t>
            </a:r>
            <a:r>
              <a:rPr lang="es-CO" dirty="0"/>
              <a:t> </a:t>
            </a:r>
            <a:r>
              <a:rPr lang="es-CO" dirty="0" err="1"/>
              <a:t>Montebonito</a:t>
            </a:r>
            <a:r>
              <a:rPr lang="es-CO" dirty="0"/>
              <a:t> </a:t>
            </a:r>
            <a:r>
              <a:rPr lang="es-ES" dirty="0">
                <a:ea typeface="+mj-ea"/>
                <a:cs typeface="Calibri" panose="020F0502020204030204" pitchFamily="34" charset="0"/>
              </a:rPr>
              <a:t>ofrecen servicio de alojamiento rural sin focalizar experiencias de cafés especiales cultivados por mujeres de la zona rural de Ibagué. 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s-ES" sz="2400" dirty="0">
              <a:ea typeface="+mj-ea"/>
              <a:cs typeface="Calibri" panose="020F050202020403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8820CDF-6C7D-2C28-AEC2-C0174C5FD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8" y="872359"/>
            <a:ext cx="2290012" cy="215188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47D8716-F414-133F-700A-2B01725F8D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4" y="3024247"/>
            <a:ext cx="4192504" cy="162087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102E2D7-CC6D-61E7-A30B-08AB97ACD1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211" y="872359"/>
            <a:ext cx="1879847" cy="215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370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311085" y="302753"/>
            <a:ext cx="8299219" cy="487183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s-E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elvetica"/>
                <a:ea typeface="+mj-ea"/>
                <a:cs typeface="Helvetica"/>
              </a:rPr>
              <a:t>ANTECEDENTES</a:t>
            </a:r>
            <a:endParaRPr lang="es-ES" sz="2400" dirty="0">
              <a:effectLst>
                <a:outerShdw blurRad="38100" dist="38100" dir="2700000" algn="tl">
                  <a:srgbClr val="C0C0C0"/>
                </a:outerShdw>
              </a:effectLst>
              <a:latin typeface="Helvetica"/>
              <a:ea typeface="+mj-ea"/>
              <a:cs typeface="Helvetica"/>
            </a:endParaRPr>
          </a:p>
        </p:txBody>
      </p:sp>
      <p:sp>
        <p:nvSpPr>
          <p:cNvPr id="6" name="4 Marcador de contenido"/>
          <p:cNvSpPr txBox="1">
            <a:spLocks/>
          </p:cNvSpPr>
          <p:nvPr/>
        </p:nvSpPr>
        <p:spPr>
          <a:xfrm>
            <a:off x="808808" y="1030014"/>
            <a:ext cx="7801496" cy="2154619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ea typeface="+mj-ea"/>
                <a:cs typeface="Calibri" panose="020F0502020204030204" pitchFamily="34" charset="0"/>
              </a:rPr>
              <a:t>Liderazgo Mujer Rural Diferenciado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ea typeface="+mj-ea"/>
                <a:cs typeface="Calibri" panose="020F0502020204030204" pitchFamily="34" charset="0"/>
              </a:rPr>
              <a:t>Política Gestión Ambiental y Conservación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ea typeface="+mj-ea"/>
                <a:cs typeface="Calibri" panose="020F0502020204030204" pitchFamily="34" charset="0"/>
              </a:rPr>
              <a:t>Buenas prácticas agrícolas, manejo de cosecha y de </a:t>
            </a:r>
            <a:r>
              <a:rPr lang="es-ES" sz="2000" dirty="0" err="1">
                <a:ea typeface="+mj-ea"/>
                <a:cs typeface="Calibri" panose="020F0502020204030204" pitchFamily="34" charset="0"/>
              </a:rPr>
              <a:t>pos</a:t>
            </a:r>
            <a:r>
              <a:rPr lang="es-ES" sz="2000" dirty="0">
                <a:ea typeface="+mj-ea"/>
                <a:cs typeface="Calibri" panose="020F0502020204030204" pitchFamily="34" charset="0"/>
              </a:rPr>
              <a:t> cosechas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ea typeface="+mj-ea"/>
                <a:cs typeface="Calibri" panose="020F0502020204030204" pitchFamily="34" charset="0"/>
              </a:rPr>
              <a:t>Procesos de producción y origen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2000" dirty="0">
                <a:ea typeface="+mj-ea"/>
                <a:cs typeface="Calibri" panose="020F0502020204030204" pitchFamily="34" charset="0"/>
              </a:rPr>
              <a:t>Experiencias de cafés especiales en los espacios de conexión con la Naturaleza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s-ES" sz="2400" dirty="0">
              <a:ea typeface="+mj-ea"/>
              <a:cs typeface="Calibri" panose="020F0502020204030204" pitchFamily="34" charset="0"/>
            </a:endParaRPr>
          </a:p>
        </p:txBody>
      </p:sp>
      <p:sp>
        <p:nvSpPr>
          <p:cNvPr id="7" name="4 Marcador de contenido">
            <a:extLst>
              <a:ext uri="{FF2B5EF4-FFF2-40B4-BE49-F238E27FC236}">
                <a16:creationId xmlns:a16="http://schemas.microsoft.com/office/drawing/2014/main" id="{E8A85269-82CD-41A3-6420-52250243F172}"/>
              </a:ext>
            </a:extLst>
          </p:cNvPr>
          <p:cNvSpPr txBox="1">
            <a:spLocks/>
          </p:cNvSpPr>
          <p:nvPr/>
        </p:nvSpPr>
        <p:spPr>
          <a:xfrm>
            <a:off x="5507420" y="2644085"/>
            <a:ext cx="2994678" cy="2196662"/>
          </a:xfrm>
          <a:prstGeom prst="rect">
            <a:avLst/>
          </a:prstGeom>
        </p:spPr>
        <p:txBody>
          <a:bodyPr/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s-ES" sz="2400" dirty="0">
              <a:ea typeface="+mj-ea"/>
              <a:cs typeface="Calibri" panose="020F0502020204030204" pitchFamily="34" charset="0"/>
            </a:endParaRPr>
          </a:p>
        </p:txBody>
      </p:sp>
      <p:sp>
        <p:nvSpPr>
          <p:cNvPr id="8" name="4 Marcador de contenido">
            <a:extLst>
              <a:ext uri="{FF2B5EF4-FFF2-40B4-BE49-F238E27FC236}">
                <a16:creationId xmlns:a16="http://schemas.microsoft.com/office/drawing/2014/main" id="{61125B4F-22C8-86BB-E677-8FD9217E724E}"/>
              </a:ext>
            </a:extLst>
          </p:cNvPr>
          <p:cNvSpPr txBox="1">
            <a:spLocks/>
          </p:cNvSpPr>
          <p:nvPr/>
        </p:nvSpPr>
        <p:spPr>
          <a:xfrm>
            <a:off x="4719144" y="1030014"/>
            <a:ext cx="3616048" cy="2887137"/>
          </a:xfrm>
          <a:prstGeom prst="rect">
            <a:avLst/>
          </a:prstGeom>
        </p:spPr>
        <p:txBody>
          <a:bodyPr/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s-ES" sz="2400" dirty="0">
              <a:ea typeface="+mj-ea"/>
              <a:cs typeface="Calibri" panose="020F050202020403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EA7E75A-B389-8F92-2391-0CBCE684B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096" y="3699944"/>
            <a:ext cx="1095745" cy="143868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5F63364-3971-1205-E03B-B4E5CB2C07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08" y="3804745"/>
            <a:ext cx="1399400" cy="129354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F748E23-FC4E-0C40-5D0E-C83AE797AC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173" y="3804745"/>
            <a:ext cx="1233856" cy="129354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30C4CA1-05B7-938E-6930-C1065446F8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4766" y="3719962"/>
            <a:ext cx="948330" cy="143868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1B41854-1532-25C1-A1BE-D7BA3378FE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4868" y="3719962"/>
            <a:ext cx="884370" cy="140838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C45F7C0-19BD-8A88-4E08-A6013590FA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1622" y="3704812"/>
            <a:ext cx="1059786" cy="143868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FCA1E11-4C95-EC16-0202-B9B22C3607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8841" y="3679926"/>
            <a:ext cx="1025160" cy="147772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8EEE17-23AD-4B27-E0BD-E00252BCD2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4258" y="3735115"/>
            <a:ext cx="884370" cy="140838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11C1E08-D878-2F2E-708C-65BCFDA59F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67215" y="3735115"/>
            <a:ext cx="857653" cy="14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47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311085" y="302753"/>
            <a:ext cx="8299219" cy="487183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s-E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elvetica"/>
                <a:ea typeface="+mj-ea"/>
                <a:cs typeface="Helvetica"/>
              </a:rPr>
              <a:t>MERCADO OBJETIVO</a:t>
            </a:r>
            <a:endParaRPr lang="es-ES" sz="2400" dirty="0">
              <a:effectLst>
                <a:outerShdw blurRad="38100" dist="38100" dir="2700000" algn="tl">
                  <a:srgbClr val="C0C0C0"/>
                </a:outerShdw>
              </a:effectLst>
              <a:latin typeface="Helvetica"/>
              <a:ea typeface="+mj-ea"/>
              <a:cs typeface="Helvetica"/>
            </a:endParaRPr>
          </a:p>
        </p:txBody>
      </p:sp>
      <p:sp>
        <p:nvSpPr>
          <p:cNvPr id="6" name="4 Marcador de contenido"/>
          <p:cNvSpPr txBox="1">
            <a:spLocks/>
          </p:cNvSpPr>
          <p:nvPr/>
        </p:nvSpPr>
        <p:spPr>
          <a:xfrm>
            <a:off x="162733" y="1030014"/>
            <a:ext cx="3978343" cy="3605048"/>
          </a:xfrm>
          <a:prstGeom prst="rect">
            <a:avLst/>
          </a:prstGeom>
        </p:spPr>
        <p:txBody>
          <a:bodyPr/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s-ES" sz="2400" dirty="0">
              <a:ea typeface="+mj-ea"/>
              <a:cs typeface="Calibri" panose="020F0502020204030204" pitchFamily="34" charset="0"/>
            </a:endParaRPr>
          </a:p>
        </p:txBody>
      </p:sp>
      <p:sp>
        <p:nvSpPr>
          <p:cNvPr id="7" name="4 Marcador de contenido">
            <a:extLst>
              <a:ext uri="{FF2B5EF4-FFF2-40B4-BE49-F238E27FC236}">
                <a16:creationId xmlns:a16="http://schemas.microsoft.com/office/drawing/2014/main" id="{E8A85269-82CD-41A3-6420-52250243F172}"/>
              </a:ext>
            </a:extLst>
          </p:cNvPr>
          <p:cNvSpPr txBox="1">
            <a:spLocks/>
          </p:cNvSpPr>
          <p:nvPr/>
        </p:nvSpPr>
        <p:spPr>
          <a:xfrm>
            <a:off x="5507420" y="2644085"/>
            <a:ext cx="2994678" cy="2196662"/>
          </a:xfrm>
          <a:prstGeom prst="rect">
            <a:avLst/>
          </a:prstGeom>
        </p:spPr>
        <p:txBody>
          <a:bodyPr/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s-ES" sz="2400" dirty="0">
              <a:ea typeface="+mj-ea"/>
              <a:cs typeface="Calibri" panose="020F0502020204030204" pitchFamily="34" charset="0"/>
            </a:endParaRPr>
          </a:p>
        </p:txBody>
      </p:sp>
      <p:sp>
        <p:nvSpPr>
          <p:cNvPr id="8" name="4 Marcador de contenido">
            <a:extLst>
              <a:ext uri="{FF2B5EF4-FFF2-40B4-BE49-F238E27FC236}">
                <a16:creationId xmlns:a16="http://schemas.microsoft.com/office/drawing/2014/main" id="{61125B4F-22C8-86BB-E677-8FD9217E724E}"/>
              </a:ext>
            </a:extLst>
          </p:cNvPr>
          <p:cNvSpPr txBox="1">
            <a:spLocks/>
          </p:cNvSpPr>
          <p:nvPr/>
        </p:nvSpPr>
        <p:spPr>
          <a:xfrm>
            <a:off x="4719144" y="1030014"/>
            <a:ext cx="3616048" cy="2887137"/>
          </a:xfrm>
          <a:prstGeom prst="rect">
            <a:avLst/>
          </a:prstGeom>
        </p:spPr>
        <p:txBody>
          <a:bodyPr/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s-ES" sz="2400" dirty="0">
              <a:ea typeface="+mj-ea"/>
              <a:cs typeface="Calibri" panose="020F050202020403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34630CD-3245-093F-8168-B7E67A44CF9F}"/>
              </a:ext>
            </a:extLst>
          </p:cNvPr>
          <p:cNvSpPr txBox="1"/>
          <p:nvPr/>
        </p:nvSpPr>
        <p:spPr>
          <a:xfrm>
            <a:off x="420416" y="1030014"/>
            <a:ext cx="442485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s-CO" b="0" i="0" u="none" strike="noStrike" dirty="0">
                <a:effectLst/>
                <a:latin typeface="Roboto" panose="02000000000000000000" pitchFamily="2" charset="0"/>
              </a:rPr>
              <a:t>Actores sociales interesados en conocer y vivir dinámicas rurales desde el mundo local, regional y nacional</a:t>
            </a:r>
            <a:r>
              <a:rPr lang="es-CO" dirty="0">
                <a:latin typeface="Roboto" panose="02000000000000000000" pitchFamily="2" charset="0"/>
              </a:rPr>
              <a:t> </a:t>
            </a:r>
            <a:r>
              <a:rPr lang="es-CO" b="0" i="0" u="none" strike="noStrike" dirty="0">
                <a:effectLst/>
                <a:latin typeface="Roboto" panose="02000000000000000000" pitchFamily="2" charset="0"/>
              </a:rPr>
              <a:t>que deseen conocer el territorio rural Ibagué como: </a:t>
            </a:r>
            <a:r>
              <a:rPr lang="es-CO" b="1" i="0" u="none" strike="noStrike" dirty="0">
                <a:effectLst/>
                <a:latin typeface="Roboto" panose="02000000000000000000" pitchFamily="2" charset="0"/>
              </a:rPr>
              <a:t>capital musical y cafetera de Colombia</a:t>
            </a:r>
            <a:r>
              <a:rPr lang="es-CO" b="0" i="0" u="none" strike="noStrike" dirty="0">
                <a:effectLst/>
                <a:latin typeface="Roboto" panose="02000000000000000000" pitchFamily="2" charset="0"/>
              </a:rPr>
              <a:t>.</a:t>
            </a:r>
          </a:p>
          <a:p>
            <a:pPr algn="l"/>
            <a:endParaRPr lang="es-CO" b="0" i="0" u="none" strike="noStrike" dirty="0">
              <a:effectLst/>
              <a:latin typeface="Roboto" panose="02000000000000000000" pitchFamily="2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CO" b="0" i="0" u="none" strike="noStrike" dirty="0">
                <a:effectLst/>
                <a:latin typeface="Roboto" panose="02000000000000000000" pitchFamily="2" charset="0"/>
              </a:rPr>
              <a:t>Nacionales y Extranjeros que les guste el turismo rural y que en su descanso van a encontrar el apasionante mundo de conocer </a:t>
            </a:r>
            <a:r>
              <a:rPr lang="es-CO" b="1" i="0" u="none" strike="noStrike" dirty="0">
                <a:effectLst/>
                <a:latin typeface="Roboto" panose="02000000000000000000" pitchFamily="2" charset="0"/>
              </a:rPr>
              <a:t>experiencias de cafés especiales cultivados por mujeres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32AB67-1A75-8700-3779-A547C860E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953" y="1129861"/>
            <a:ext cx="3894389" cy="303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478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90932" y="162651"/>
            <a:ext cx="83612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elvetica"/>
                <a:cs typeface="Helvetica"/>
              </a:rPr>
              <a:t>NECESIDADES A SOLUCIONAR EN </a:t>
            </a:r>
          </a:p>
          <a:p>
            <a:pPr algn="ctr"/>
            <a:r>
              <a:rPr lang="es-E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Helvetica"/>
                <a:cs typeface="Helvetica"/>
              </a:rPr>
              <a:t>TECNOPARQUE NODO LA GRANJA</a:t>
            </a:r>
          </a:p>
          <a:p>
            <a:endParaRPr lang="es-ES" sz="2000" dirty="0">
              <a:effectLst>
                <a:outerShdw blurRad="38100" dist="38100" dir="2700000" algn="tl">
                  <a:srgbClr val="C0C0C0"/>
                </a:outerShdw>
              </a:effectLst>
              <a:latin typeface="Helvetica"/>
              <a:cs typeface="Helvetica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-209998" y="809959"/>
            <a:ext cx="87621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defTabSz="914400">
              <a:spcBef>
                <a:spcPct val="20000"/>
              </a:spcBef>
              <a:defRPr/>
            </a:pPr>
            <a:r>
              <a:rPr lang="es-ES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Según la naturaleza de su idea de innovación, </a:t>
            </a:r>
            <a:r>
              <a:rPr lang="es-ES" sz="20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cuales son las necesidades técnicas solicitadas a nuestras líneas de desarrollo. </a:t>
            </a:r>
            <a:endParaRPr lang="es-ES" sz="2000" dirty="0">
              <a:latin typeface="Helvetica"/>
              <a:cs typeface="Helvetica"/>
            </a:endParaRPr>
          </a:p>
        </p:txBody>
      </p:sp>
      <p:sp>
        <p:nvSpPr>
          <p:cNvPr id="7" name="3 Rectángulo redondeado"/>
          <p:cNvSpPr/>
          <p:nvPr/>
        </p:nvSpPr>
        <p:spPr>
          <a:xfrm>
            <a:off x="598898" y="1772246"/>
            <a:ext cx="2004074" cy="78581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2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COMPONENTE TECNOLOGIAS VIRTUALES</a:t>
            </a:r>
          </a:p>
        </p:txBody>
      </p:sp>
      <p:sp>
        <p:nvSpPr>
          <p:cNvPr id="10" name="4 Rectángulo redondeado"/>
          <p:cNvSpPr/>
          <p:nvPr/>
        </p:nvSpPr>
        <p:spPr>
          <a:xfrm>
            <a:off x="3692260" y="1825622"/>
            <a:ext cx="2004073" cy="71437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2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COMPONENTE TECNOLOGIAS VIRTUALES</a:t>
            </a:r>
          </a:p>
        </p:txBody>
      </p:sp>
      <p:sp>
        <p:nvSpPr>
          <p:cNvPr id="11" name="6 Rectángulo redondeado"/>
          <p:cNvSpPr/>
          <p:nvPr/>
        </p:nvSpPr>
        <p:spPr>
          <a:xfrm>
            <a:off x="413442" y="2681582"/>
            <a:ext cx="2581429" cy="235253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 sz="1400" b="1" dirty="0">
              <a:solidFill>
                <a:schemeClr val="tx1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4" name="6 Rectángulo redondeado"/>
          <p:cNvSpPr/>
          <p:nvPr/>
        </p:nvSpPr>
        <p:spPr>
          <a:xfrm>
            <a:off x="3397541" y="2649829"/>
            <a:ext cx="2581428" cy="235253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 sz="1400" b="1" dirty="0">
              <a:solidFill>
                <a:schemeClr val="tx1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0A2F7B5-C645-484D-82AA-49F2528C6B6C}"/>
              </a:ext>
            </a:extLst>
          </p:cNvPr>
          <p:cNvSpPr txBox="1"/>
          <p:nvPr/>
        </p:nvSpPr>
        <p:spPr>
          <a:xfrm>
            <a:off x="679076" y="2870947"/>
            <a:ext cx="21271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Recorridos de  Inmersión 3D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Cámara Fotográfica Profesional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3700CBC-F16B-46C3-A3E7-288C78F71D6D}"/>
              </a:ext>
            </a:extLst>
          </p:cNvPr>
          <p:cNvSpPr txBox="1"/>
          <p:nvPr/>
        </p:nvSpPr>
        <p:spPr>
          <a:xfrm>
            <a:off x="3692260" y="2904544"/>
            <a:ext cx="21725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Producción Audiovisual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Acompañamiento Tecnológico</a:t>
            </a:r>
          </a:p>
        </p:txBody>
      </p:sp>
      <p:sp>
        <p:nvSpPr>
          <p:cNvPr id="13" name="4 Rectángulo redondeado">
            <a:extLst>
              <a:ext uri="{FF2B5EF4-FFF2-40B4-BE49-F238E27FC236}">
                <a16:creationId xmlns:a16="http://schemas.microsoft.com/office/drawing/2014/main" id="{67C04DF7-8F46-44AE-880D-9481F7E3D8AC}"/>
              </a:ext>
            </a:extLst>
          </p:cNvPr>
          <p:cNvSpPr/>
          <p:nvPr/>
        </p:nvSpPr>
        <p:spPr>
          <a:xfrm>
            <a:off x="6541029" y="1837208"/>
            <a:ext cx="2099631" cy="7143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2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COMPONENTE TECNOLOGIAS VIRTUALES</a:t>
            </a:r>
          </a:p>
        </p:txBody>
      </p:sp>
      <p:sp>
        <p:nvSpPr>
          <p:cNvPr id="15" name="6 Rectángulo redondeado">
            <a:extLst>
              <a:ext uri="{FF2B5EF4-FFF2-40B4-BE49-F238E27FC236}">
                <a16:creationId xmlns:a16="http://schemas.microsoft.com/office/drawing/2014/main" id="{E0B0288B-0A06-4DFC-978C-A6C4992C6E22}"/>
              </a:ext>
            </a:extLst>
          </p:cNvPr>
          <p:cNvSpPr/>
          <p:nvPr/>
        </p:nvSpPr>
        <p:spPr>
          <a:xfrm>
            <a:off x="6372500" y="2673499"/>
            <a:ext cx="2358058" cy="235253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 sz="1400" b="1" dirty="0">
              <a:solidFill>
                <a:schemeClr val="tx1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D494A63-367E-4B6C-9A9D-9E9AC0E4B284}"/>
              </a:ext>
            </a:extLst>
          </p:cNvPr>
          <p:cNvSpPr txBox="1"/>
          <p:nvPr/>
        </p:nvSpPr>
        <p:spPr>
          <a:xfrm>
            <a:off x="6549492" y="3181543"/>
            <a:ext cx="2091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Diseño del Protocolo de uso de la Ruta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58112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EDITORIAL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50"/>
          <a:stretch/>
        </p:blipFill>
        <p:spPr>
          <a:xfrm>
            <a:off x="0" y="-85980"/>
            <a:ext cx="9225338" cy="522948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7940706" y="1431751"/>
            <a:ext cx="642357" cy="41563"/>
          </a:xfrm>
          <a:prstGeom prst="rect">
            <a:avLst/>
          </a:prstGeom>
        </p:spPr>
      </p:pic>
      <p:pic>
        <p:nvPicPr>
          <p:cNvPr id="16" name="Imagen 15" descr="naranja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2" t="19996" r="22452" b="17818"/>
          <a:stretch/>
        </p:blipFill>
        <p:spPr>
          <a:xfrm>
            <a:off x="297204" y="290458"/>
            <a:ext cx="601377" cy="603694"/>
          </a:xfrm>
          <a:prstGeom prst="rect">
            <a:avLst/>
          </a:prstGeom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898581" y="405579"/>
            <a:ext cx="8161336" cy="4229483"/>
          </a:xfrm>
          <a:prstGeom prst="rect">
            <a:avLst/>
          </a:prstGeom>
        </p:spPr>
        <p:txBody>
          <a:bodyPr/>
          <a:lstStyle/>
          <a:p>
            <a:pPr algn="r" eaLnBrk="0" hangingPunct="0">
              <a:defRPr/>
            </a:pPr>
            <a:r>
              <a:rPr lang="es-ES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/>
                <a:ea typeface="+mj-ea"/>
                <a:cs typeface="Helvetica"/>
              </a:rPr>
              <a:t>LOGROS, METAS Y PROYECCIÓN</a:t>
            </a:r>
          </a:p>
          <a:p>
            <a:pPr algn="r" eaLnBrk="0" hangingPunct="0">
              <a:defRPr/>
            </a:pPr>
            <a:endParaRPr lang="es-ES" sz="2000" dirty="0">
              <a:effectLst>
                <a:outerShdw blurRad="38100" dist="38100" dir="2700000" algn="tl">
                  <a:srgbClr val="C0C0C0"/>
                </a:outerShdw>
              </a:effectLst>
              <a:latin typeface="Helvetica"/>
              <a:ea typeface="+mj-ea"/>
              <a:cs typeface="Helvetica"/>
            </a:endParaRPr>
          </a:p>
          <a:p>
            <a:pPr marL="342900" indent="-342900" algn="r" eaLnBrk="0" hangingPunct="0">
              <a:buFont typeface="Arial" panose="020B0604020202020204" pitchFamily="34" charset="0"/>
              <a:buChar char="•"/>
              <a:defRPr/>
            </a:pPr>
            <a:r>
              <a:rPr lang="es-E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Helvetica"/>
                <a:ea typeface="+mj-ea"/>
                <a:cs typeface="Helvetica"/>
              </a:rPr>
              <a:t>Valorar el proceso de producción de café especial</a:t>
            </a:r>
          </a:p>
          <a:p>
            <a:pPr marL="342900" indent="-342900" algn="r" eaLnBrk="0" hangingPunct="0">
              <a:buFont typeface="Arial" panose="020B0604020202020204" pitchFamily="34" charset="0"/>
              <a:buChar char="•"/>
              <a:defRPr/>
            </a:pPr>
            <a:r>
              <a:rPr lang="es-E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Helvetica"/>
                <a:ea typeface="+mj-ea"/>
                <a:cs typeface="Helvetica"/>
              </a:rPr>
              <a:t>Reconocer al Municipio de Ibagué como zona rural cafetera</a:t>
            </a:r>
          </a:p>
          <a:p>
            <a:pPr marL="342900" indent="-342900" algn="r" eaLnBrk="0" hangingPunct="0">
              <a:buFont typeface="Arial" panose="020B0604020202020204" pitchFamily="34" charset="0"/>
              <a:buChar char="•"/>
              <a:defRPr/>
            </a:pPr>
            <a:r>
              <a:rPr lang="es-E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Helvetica"/>
                <a:ea typeface="+mj-ea"/>
                <a:cs typeface="Helvetica"/>
              </a:rPr>
              <a:t>Mejoramiento Continúo de las buenas prácticas agrícolas y ambientales sostenibles</a:t>
            </a:r>
          </a:p>
          <a:p>
            <a:pPr marL="342900" indent="-342900" algn="r" eaLnBrk="0" hangingPunct="0">
              <a:buFont typeface="Arial" panose="020B0604020202020204" pitchFamily="34" charset="0"/>
              <a:buChar char="•"/>
              <a:defRPr/>
            </a:pPr>
            <a:r>
              <a:rPr lang="es-E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Helvetica"/>
                <a:ea typeface="+mj-ea"/>
                <a:cs typeface="Helvetica"/>
              </a:rPr>
              <a:t>Ampliar el mercado diferenciado</a:t>
            </a:r>
            <a:r>
              <a:rPr lang="es-ES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/>
                <a:ea typeface="+mj-ea"/>
                <a:cs typeface="Helvetica"/>
              </a:rPr>
              <a:t> </a:t>
            </a:r>
          </a:p>
          <a:p>
            <a:pPr algn="r" eaLnBrk="0" hangingPunct="0">
              <a:defRPr/>
            </a:pPr>
            <a:endParaRPr lang="es-ES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"/>
              <a:ea typeface="+mj-ea"/>
              <a:cs typeface="Helvetica"/>
            </a:endParaRPr>
          </a:p>
          <a:p>
            <a:pPr algn="r" eaLnBrk="0" hangingPunct="0">
              <a:defRPr/>
            </a:pPr>
            <a:r>
              <a:rPr lang="es-ES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/>
                <a:ea typeface="+mj-ea"/>
                <a:cs typeface="Helvetica"/>
              </a:rPr>
              <a:t> </a:t>
            </a:r>
          </a:p>
          <a:p>
            <a:pPr algn="r" eaLnBrk="0" hangingPunct="0">
              <a:defRPr/>
            </a:pPr>
            <a:endParaRPr lang="es-ES" sz="28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"/>
              <a:ea typeface="+mj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88592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cadillo nube: nube 3">
            <a:extLst>
              <a:ext uri="{FF2B5EF4-FFF2-40B4-BE49-F238E27FC236}">
                <a16:creationId xmlns:a16="http://schemas.microsoft.com/office/drawing/2014/main" id="{FFE5C18A-D656-4E2C-8B19-50D5D95D17C8}"/>
              </a:ext>
            </a:extLst>
          </p:cNvPr>
          <p:cNvSpPr/>
          <p:nvPr/>
        </p:nvSpPr>
        <p:spPr>
          <a:xfrm>
            <a:off x="4397188" y="826994"/>
            <a:ext cx="3045759" cy="1808630"/>
          </a:xfrm>
          <a:prstGeom prst="cloudCallout">
            <a:avLst>
              <a:gd name="adj1" fmla="val -82864"/>
              <a:gd name="adj2" fmla="val 3127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4 Marcador de contenido"/>
          <p:cNvSpPr txBox="1">
            <a:spLocks/>
          </p:cNvSpPr>
          <p:nvPr/>
        </p:nvSpPr>
        <p:spPr>
          <a:xfrm>
            <a:off x="359595" y="214356"/>
            <a:ext cx="7933067" cy="4676143"/>
          </a:xfrm>
          <a:prstGeom prst="rect">
            <a:avLst/>
          </a:prstGeom>
        </p:spPr>
        <p:txBody>
          <a:bodyPr/>
          <a:lstStyle/>
          <a:p>
            <a:pPr marL="342900" lvl="0" indent="-342900" algn="just">
              <a:spcBef>
                <a:spcPct val="20000"/>
              </a:spcBef>
              <a:defRPr/>
            </a:pPr>
            <a:r>
              <a:rPr lang="es-CO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Resumen de lo </a:t>
            </a:r>
            <a:r>
              <a:rPr lang="es-CO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LOGRADO</a:t>
            </a:r>
            <a:r>
              <a:rPr lang="es-CO" b="1" dirty="0">
                <a:solidFill>
                  <a:schemeClr val="accent6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es-CO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hasta ahora</a:t>
            </a:r>
            <a:endParaRPr lang="es-CO" i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Prototipos de unidades productivas con buenas prácticas agrícolas y ambientales 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Empoderamiento y Dignificación de las mujeres de AMUCET</a:t>
            </a:r>
          </a:p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Registro de Marca </a:t>
            </a:r>
            <a:r>
              <a:rPr lang="es-CO" dirty="0">
                <a:latin typeface="Calibri" panose="020F0502020204030204" pitchFamily="34" charset="0"/>
                <a:cs typeface="Calibri" panose="020F0502020204030204" pitchFamily="34" charset="0"/>
              </a:rPr>
              <a:t>de  cafés especiales de algunas asociadas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dirty="0">
                <a:latin typeface="Calibri" panose="020F0502020204030204" pitchFamily="34" charset="0"/>
                <a:cs typeface="Calibri" panose="020F0502020204030204" pitchFamily="34" charset="0"/>
              </a:rPr>
              <a:t>Participación en Ferias y Eventos de Cafés Especiales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dirty="0">
                <a:latin typeface="Calibri" panose="020F0502020204030204" pitchFamily="34" charset="0"/>
                <a:cs typeface="Calibri" panose="020F0502020204030204" pitchFamily="34" charset="0"/>
              </a:rPr>
              <a:t>Formalización de unidades productivas relacionadas Turismo Rural con experiencias de cafés especiales.</a:t>
            </a:r>
          </a:p>
          <a:p>
            <a:pPr marL="342900" lvl="0" indent="-342900" algn="just">
              <a:spcBef>
                <a:spcPct val="20000"/>
              </a:spcBef>
              <a:defRPr/>
            </a:pPr>
            <a:r>
              <a:rPr lang="es-CO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Lo que aún </a:t>
            </a:r>
            <a:r>
              <a:rPr lang="es-CO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NOS FALTA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Prototipo definitivo: Ruta de Cafés Especiales de AMUCET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Acceder a fondos de financiación</a:t>
            </a:r>
          </a:p>
          <a:p>
            <a:pPr marL="342900" lvl="0" indent="-342900" algn="just">
              <a:spcBef>
                <a:spcPct val="20000"/>
              </a:spcBef>
              <a:defRPr/>
            </a:pPr>
            <a:r>
              <a:rPr lang="es-CO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DESCRIBE TU VISIÓN… 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Fortalecer las unidades productivas que hacen parte de AMUCET</a:t>
            </a:r>
          </a:p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CO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Expandir el mercado a agentes sociales que vivir experiencias en cafés especiales </a:t>
            </a:r>
          </a:p>
          <a:p>
            <a:pPr lvl="0" algn="just">
              <a:spcBef>
                <a:spcPct val="20000"/>
              </a:spcBef>
              <a:defRPr/>
            </a:pPr>
            <a:endParaRPr lang="es-CO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9900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1356</TotalTime>
  <Words>1170</Words>
  <Application>Microsoft Macintosh PowerPoint</Application>
  <PresentationFormat>Presentación en pantalla (16:9)</PresentationFormat>
  <Paragraphs>122</Paragraphs>
  <Slides>14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Helvetica</vt:lpstr>
      <vt:lpstr>Roboto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Leonardo Cantor</dc:creator>
  <cp:lastModifiedBy>MacBook Air</cp:lastModifiedBy>
  <cp:revision>33</cp:revision>
  <dcterms:created xsi:type="dcterms:W3CDTF">2019-11-27T03:16:21Z</dcterms:created>
  <dcterms:modified xsi:type="dcterms:W3CDTF">2025-09-29T15:17:47Z</dcterms:modified>
</cp:coreProperties>
</file>